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</p:sldIdLst>
  <p:sldSz cx="12192000" cy="6858000"/>
  <p:notesSz cx="6858000" cy="9144000"/>
  <p:embeddedFontLst>
    <p:embeddedFont>
      <p:font typeface="Amatic SC" pitchFamily="2" charset="-79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Open Sans Light" panose="020B0306030504020204" pitchFamily="34" charset="0"/>
      <p:regular r:id="rId60"/>
      <p:bold r:id="rId61"/>
      <p:italic r:id="rId62"/>
      <p:boldItalic r:id="rId63"/>
    </p:embeddedFont>
    <p:embeddedFont>
      <p:font typeface="Roboto Mono" pitchFamily="49" charset="0"/>
      <p:regular r:id="rId64"/>
      <p:bold r:id="rId65"/>
      <p:italic r:id="rId66"/>
      <p:boldItalic r:id="rId67"/>
    </p:embeddedFont>
    <p:embeddedFont>
      <p:font typeface="Roboto Mono Medium" pitchFamily="49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0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2d3f26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2d3f26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2d3f26f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52d3f26f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52d3f26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52d3f26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52d3f26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52d3f26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2d3f26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2d3f26f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2d3f26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2d3f26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2d3f26f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2d3f26f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52d3f26f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52d3f26f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2d3f26f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2d3f26f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2d3f26f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2d3f26f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2cf868e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2cf868e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2d3f26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2d3f26f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2d3f26f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52d3f26f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2d3f26f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2d3f26f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52d3f26f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52d3f26f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2d3f26f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52d3f26f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52d3f26f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52d3f26f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2d3f26f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2d3f26f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52d3f26f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52d3f26f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2d3f26f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2d3f26f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9693c7f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9693c7f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2cf868e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2cf868e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9693c7f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9693c7f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693c7f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693c7f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9693c7f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9693c7fa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9693c7f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9693c7f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9693c7fa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9693c7fa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9693c7fa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9693c7fa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a99a2d52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a99a2d52b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a99a2d52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a99a2d52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a99a2d52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a99a2d52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a99a2d52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a99a2d52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2cf868e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2cf868e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a99a2d52b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a99a2d52b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a99a2d52b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a99a2d52b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a99a2d52b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a99a2d52b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a99a2d52b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a99a2d52b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a99a2d52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a99a2d52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a99a2d52b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a99a2d52b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a99a2d52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a99a2d52b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a99a2d52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a99a2d52b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2d3f2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2d3f2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2d3f26f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2d3f26f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2d3f26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2d3f26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2d3f26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2d3f26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2d3f26f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2d3f26f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7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sz="2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sz="2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sz="20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sz="19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sz="16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rázdný s logem">
  <p:cSld name="CUSTOM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sz="2400" i="1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0" descr="logoesfcrnatmav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sz="2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sz="32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spcFirstLastPara="1" wrap="square" lIns="0" tIns="0" rIns="1219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BOOTSTRAP </a:t>
            </a:r>
            <a:r>
              <a:rPr lang="en-US"/>
              <a:t>5</a:t>
            </a:r>
            <a:endParaRPr sz="4800"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604275" y="1853225"/>
            <a:ext cx="10984500" cy="414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36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zabírá pouze určitou šířku stránky (nastavenou Bootstrapem), vlevo a vpravo jsou mezery od okraje stránky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container-fluid</a:t>
            </a:r>
            <a:endParaRPr sz="3600"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je od kraje do kraje přes celou šířku stránky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DEMO</a:t>
            </a:r>
            <a:endParaRPr sz="4800" b="1"/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Container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Řádek - row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1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”row”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řádek, horizontální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vždy uvnitř .container nebo .container-fluid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sloupce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“Není vidět”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”col-7”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XX dosadíme název breakpointu:</a:t>
            </a: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(xs) - extra small, mobil - “xs” se neuvádí, jen col-YY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sm </a:t>
            </a:r>
            <a:r>
              <a:rPr lang="en-US" sz="2400"/>
              <a:t>- small, tablet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md </a:t>
            </a:r>
            <a:r>
              <a:rPr lang="en-US" sz="2400"/>
              <a:t>- medium, desktop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lg </a:t>
            </a:r>
            <a:r>
              <a:rPr lang="en-US" sz="2400"/>
              <a:t>- large, desktop+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xl </a:t>
            </a:r>
            <a:r>
              <a:rPr lang="en-US" sz="2400"/>
              <a:t>- extra large, TV, projektor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body" idx="1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YY dosadíme šířku sloupce 1-12:</a:t>
            </a: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 = polovina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4 = třetina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= čtvrtina stránky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atd.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1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mobilu (xs) bude sloupec zabírat polovinu šířky dostupného prostoru (6 sloupců z 12)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tabletu (sm) bude sloupec zabírat třetinu šířky dostupného prostoru (4/12)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 sz="4800"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body" idx="1"/>
          </p:nvPr>
        </p:nvSpPr>
        <p:spPr>
          <a:xfrm>
            <a:off x="604275" y="1895100"/>
            <a:ext cx="10984500" cy="4101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md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počítači (md) bude sloupec zabírat čtvrtinu šířky dostupného prostoru (3/12)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 sz="4800"/>
          </a:p>
        </p:txBody>
      </p:sp>
      <p:sp>
        <p:nvSpPr>
          <p:cNvPr id="326" name="Google Shape;326;p56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určeného breakpointu platí pro všechno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Hodnoty se “dědí” směrem nahoru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definované šířky se rozdělí rovnoměrně uvnitř řádku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Stacking columns - sloupce s šířkou 12 jsou pod sebou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5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 přístup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Šířka sloupce může být variabilní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Sloupec může mít jinou šířku pro každý breakpoint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Hlavní výhoda RWD = jiný layout pro každý breakpoint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5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Variabilní sloupce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col-sm-4 col-md-3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&lt;!-- 1/2 mobil, 1/3 tablet, 1/4 pc --&gt;</a:t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5" name="Google Shape;345;p59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59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Nemusíme definovat šířku pro každý breakpoint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Pokud není explicitně řečeno jinak, je šířka stejná jako u předchozího breakpointu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2" name="Google Shape;352;p6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Šířka sloupce se dědí směrem nahoru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col-lg-4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“chybí” sm, md, xl --&gt;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9" name="Google Shape;359;p61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61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>
            <a:spLocks noGrp="1"/>
          </p:cNvSpPr>
          <p:nvPr>
            <p:ph type="title"/>
          </p:nvPr>
        </p:nvSpPr>
        <p:spPr>
          <a:xfrm>
            <a:off x="1079775" y="47460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Úkol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6" name="Google Shape;366;p62"/>
          <p:cNvSpPr txBox="1">
            <a:spLocks noGrp="1"/>
          </p:cNvSpPr>
          <p:nvPr>
            <p:ph type="body" idx="4294967295"/>
          </p:nvPr>
        </p:nvSpPr>
        <p:spPr>
          <a:xfrm>
            <a:off x="964650" y="1896000"/>
            <a:ext cx="10377600" cy="4526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Nastav 2 a 3 sloupce vedle sebe podle zadání v HTML souboru.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Nezapomeň, že sloupce (col) musí být uvnitř řádku (row) a ten uvnitř kontejneru (container </a:t>
            </a:r>
            <a:r>
              <a:rPr lang="en-US" sz="3000" i="1">
                <a:solidFill>
                  <a:schemeClr val="lt1"/>
                </a:solidFill>
              </a:rPr>
              <a:t>nebo</a:t>
            </a:r>
            <a:r>
              <a:rPr lang="en-US" sz="3000">
                <a:solidFill>
                  <a:schemeClr val="lt1"/>
                </a:solidFill>
              </a:rPr>
              <a:t> container-fluid).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Otevři v editoru složku Příklady.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 1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udělej obrázky v galerii responzivní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Images &gt; Responsive images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galerii chceme obrázky bez mezer - musíme odstranit mezery mezi sloupci gridu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Layout &gt; Gutters &gt; No gutters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1 - Responzivní obrázky, galerie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sada CSS stylů, která usnadňuje tvorbu webu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stačí použít, nemusíme psát (moc) vlastní CSS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nemusíme “umět CSS” </a:t>
            </a:r>
            <a:r>
              <a:rPr lang="en-US" sz="3000">
                <a:solidFill>
                  <a:srgbClr val="888888"/>
                </a:solidFill>
              </a:rPr>
              <a:t>(diskutabilní)</a:t>
            </a:r>
            <a:endParaRPr sz="3000">
              <a:solidFill>
                <a:srgbClr val="888888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základem skoro každého CSS frameworku je grid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rámeček k tabulce s ceníkem v sekci Služby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Tables &gt; Table borders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rámeček k tabulce s otevírací dobou v sekci Kontakt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Content &gt; Tables &gt; Table borders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3" name="Google Shape;383;p65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2 - Tabulka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vycentruj nadpisy sekcí a jména a popisky kadeřnic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Text &gt; Text alignment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zakulať fotky kadeřnic a zákazníků v sekci Řekli o nás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Border &gt; Border radius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velikost fotek kadeřnic na 50% nebo 75% (co se ti víc líbí)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Sizing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světle šedou barvu pozadí sekcím Naše kadeřnice, Řekli o nás, Kontakt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Background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89" name="Google Shape;389;p6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3 - Utility classes #1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padding (velikost 5) nahoře a dole ke každé sekci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margin (velikost 5) pod nadpisy sekcí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margin (velikost 3) nad jména kadeřnic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Spacing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95" name="Google Shape;395;p6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4 - Utility classes #2 - Margin a padding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 2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10984500" cy="11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dej ikonky služeb a fotky v referencích vedle textu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Flex</a:t>
            </a:r>
            <a:endParaRPr/>
          </a:p>
        </p:txBody>
      </p:sp>
      <p:sp>
        <p:nvSpPr>
          <p:cNvPr id="406" name="Google Shape;406;p6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5 - Utility classes #3 - Flexbox</a:t>
            </a:r>
            <a:endParaRPr/>
          </a:p>
        </p:txBody>
      </p:sp>
      <p:sp>
        <p:nvSpPr>
          <p:cNvPr id="407" name="Google Shape;407;p69"/>
          <p:cNvSpPr txBox="1"/>
          <p:nvPr/>
        </p:nvSpPr>
        <p:spPr>
          <a:xfrm>
            <a:off x="1086525" y="2701675"/>
            <a:ext cx="90246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&lt;div class="</a:t>
            </a:r>
            <a:r>
              <a:rPr lang="en-US" sz="2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d-flex align-items-start</a:t>
            </a: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&lt;img src="..."&gt;	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&lt;div</a:t>
            </a:r>
            <a:r>
              <a:rPr lang="en-US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2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flex-grow-1 ms-3</a:t>
            </a:r>
            <a:r>
              <a:rPr lang="en-US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	Text text text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&lt;/div&gt;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69"/>
          <p:cNvCxnSpPr>
            <a:stCxn id="409" idx="1"/>
          </p:cNvCxnSpPr>
          <p:nvPr/>
        </p:nvCxnSpPr>
        <p:spPr>
          <a:xfrm flipH="1">
            <a:off x="4430575" y="2452000"/>
            <a:ext cx="3755400" cy="28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" name="Google Shape;409;p69"/>
          <p:cNvSpPr txBox="1"/>
          <p:nvPr/>
        </p:nvSpPr>
        <p:spPr>
          <a:xfrm>
            <a:off x="8185975" y="2144200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Prvky vnořené v tomto divu se dají vedle sebe.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10" name="Google Shape;410;p69"/>
          <p:cNvCxnSpPr/>
          <p:nvPr/>
        </p:nvCxnSpPr>
        <p:spPr>
          <a:xfrm rot="10800000">
            <a:off x="5355000" y="4770425"/>
            <a:ext cx="20637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69"/>
          <p:cNvSpPr txBox="1"/>
          <p:nvPr/>
        </p:nvSpPr>
        <p:spPr>
          <a:xfrm>
            <a:off x="7418700" y="5224625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Tento prvek se bude natahovat na maximální možnou velikost.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8185975" y="3377650"/>
            <a:ext cx="359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Prvky se zarovnají navzájem je své horní hraně.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13" name="Google Shape;413;p69"/>
          <p:cNvCxnSpPr>
            <a:stCxn id="412" idx="1"/>
          </p:cNvCxnSpPr>
          <p:nvPr/>
        </p:nvCxnSpPr>
        <p:spPr>
          <a:xfrm rot="10800000">
            <a:off x="6433675" y="3295750"/>
            <a:ext cx="1752300" cy="3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skryj ikonky služeb, v breakpointu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md </a:t>
            </a:r>
            <a:r>
              <a:rPr lang="en-US"/>
              <a:t>a menších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Utilities &gt; Display &gt; Hiding elements</a:t>
            </a:r>
            <a:endParaRPr/>
          </a:p>
        </p:txBody>
      </p:sp>
      <p:sp>
        <p:nvSpPr>
          <p:cNvPr id="419" name="Google Shape;419;p7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6 - Utility classes #4 - Skrývání prvků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Aktivní komponenty</a:t>
            </a:r>
            <a:endParaRPr sz="4800"/>
          </a:p>
        </p:txBody>
      </p:sp>
      <p:sp>
        <p:nvSpPr>
          <p:cNvPr id="425" name="Google Shape;425;p71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Bootstrap obsahuje spoustu hotových komponent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Malé ucelené bloky, které můžeme použít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Většina komponent jsou pasivní (jen HTML + CSS)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Několik komponent je aktivních - něco “dělají” (HTML + CSS + </a:t>
            </a:r>
            <a:r>
              <a:rPr lang="en-US">
                <a:solidFill>
                  <a:schemeClr val="accent1"/>
                </a:solidFill>
              </a:rPr>
              <a:t>JS</a:t>
            </a:r>
            <a:r>
              <a:rPr lang="en-US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Komponenty v Bootstrapu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Aby aktivní komponenty fungovaly, musíme mít do stránky připojenou i javascriptovou část bootstrapu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Stejně jako v případě CSS, můžeme JS buď stáhnout a připojit lokálně, nebo nalinkovat přímo z internetu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Aktivní komponenty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Některé komponenty (např. carousel) mají i parametry, kterými jde nastavit, jak se má komponenta chovat.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Tyto parametry jsou v dokumentaci k dané komponentě vždy v sekci </a:t>
            </a:r>
            <a:r>
              <a:rPr lang="en-U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Options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Parametry se nastavují přes tzv. data atributy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 </a:t>
            </a:r>
            <a:r>
              <a:rPr lang="en-US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data-bs-xxx</a:t>
            </a: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"123"</a:t>
            </a:r>
            <a:r>
              <a:rPr lang="en-US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 … &lt;/div&gt;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Za xxx dosadíme název parametru a místo 123 jeho hodnotu.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Nastavení aktivních komponent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Bootstrap</a:t>
            </a:r>
            <a:endParaRPr sz="4800"/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Foundation</a:t>
            </a:r>
            <a:endParaRPr sz="40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Char char="•"/>
            </a:pPr>
            <a:r>
              <a:rPr lang="en-US" sz="3600">
                <a:solidFill>
                  <a:srgbClr val="595959"/>
                </a:solidFill>
              </a:rPr>
              <a:t>Bulma</a:t>
            </a:r>
            <a:endParaRPr sz="3600">
              <a:solidFill>
                <a:srgbClr val="595959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Char char="•"/>
            </a:pPr>
            <a:r>
              <a:rPr lang="en-US" sz="3000">
                <a:solidFill>
                  <a:srgbClr val="888888"/>
                </a:solidFill>
              </a:rPr>
              <a:t>Semantic UI</a:t>
            </a:r>
            <a:endParaRPr sz="3000">
              <a:solidFill>
                <a:srgbClr val="888888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400"/>
              <a:buChar char="•"/>
            </a:pPr>
            <a:r>
              <a:rPr lang="en-US" sz="2400">
                <a:solidFill>
                  <a:srgbClr val="D5D5D5"/>
                </a:solidFill>
              </a:rPr>
              <a:t>a spoooooouuuusta dalších...</a:t>
            </a:r>
            <a:endParaRPr sz="2400">
              <a:solidFill>
                <a:srgbClr val="D5D5D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 3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místo statického obrázku v horní části stránky vytvoř obrázkový carousel, ve kterém se budou střídat 3 fotky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 carouselu přidej ovládací prvky šipka vpravo/vlevo, pro posouvání obrázků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 &gt; Example … with controls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carousel tak, aby se obrázky střídaly každé 3 vteřiny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Carousel &gt; Options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7 - Obrázkový carousel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ze seznamu odkazů v našem HTML kódu udělej menu, které se bude zavírat do “hamburgeru” na malých zařízeních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menu na tmavou verzi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 &gt; Color Schemes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menu dej logo vlevo a položky menu vpravo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na &lt;ul class="navbar-nav"&gt; s položkami menu přidej ještě třídu "ms-auto"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menu zafixuj k hornímu okraji stránky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v dokumentaci Components &gt; Navbar &gt; Placement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60" name="Google Shape;460;p77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8 - Hlavní menu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 4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z Google Fonts připoj font Lora (normální, kurzíva, tučně, tučná kurzíva)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 style.css napiš vlastní styl, který: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všechny nadpisy h1, h2, h3, h4 udělá fontem Lora, netučnou kurzívou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nadpisy h2 nastaví na velikost písma 48px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nadpisy h3 udělá růžovou barvou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9 - Vlastní styly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přidej do style.css vlastní třídu bg-pink, která nastaví: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barvu pozadí na růžovou #c5308a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barvu textu na bílou</a:t>
            </a: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 tuto třídu na prvni sekci s akcí Sleva 30%</a:t>
            </a:r>
            <a:br>
              <a:rPr lang="en-US"/>
            </a:b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ve style.css předefinuj Bootstrap třídu bg-light (kterou jsme použili na podbarvení šedých sekcí) na trochu tmavší barvu #f0f0f0, aby byly šedé pruhy lépe vidět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10 - Vlastní styl / předefinování Bootstrap stylů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>
            <a:spLocks noGrp="1"/>
          </p:cNvSpPr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 5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nastyluj menu tak, aby položka, na kterou najedeš myší měla růžovou barvu pozadí a bílý text</a:t>
            </a:r>
            <a:br>
              <a:rPr lang="en-US"/>
            </a:br>
            <a:endParaRPr/>
          </a:p>
          <a:p>
            <a:pPr marL="457200" lvl="0" indent="-406400" algn="l" rtl="0"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nepůjde to tak snadno jako v předchozích úkolech, musíš CSS použít selektory se stejnou nebo vyšší prioritou (specificitou) jako se používá v Bootstrapu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Úkol 11 - Stylování složitějších komponent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5</a:t>
            </a:r>
            <a:endParaRPr sz="4800"/>
          </a:p>
        </p:txBody>
      </p:sp>
      <p:sp>
        <p:nvSpPr>
          <p:cNvPr id="218" name="Google Shape;218;p40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241300" lvl="0" indent="-5080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5</a:t>
            </a:r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604275" y="1790400"/>
            <a:ext cx="10984500" cy="42057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chemeClr val="accent1"/>
                </a:solidFill>
              </a:rPr>
              <a:t>getbootstrap.com</a:t>
            </a:r>
            <a:endParaRPr sz="72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stažení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dokumentace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příklady</a:t>
            </a:r>
            <a:endParaRPr dirty="0"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dokumentaci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otevřít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záložky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nezavírat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budeme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potřebovat</a:t>
            </a:r>
            <a:r>
              <a:rPr lang="en-US" dirty="0">
                <a:solidFill>
                  <a:srgbClr val="000000"/>
                </a:solidFill>
              </a:rPr>
              <a:t> po </a:t>
            </a:r>
            <a:r>
              <a:rPr lang="en-US" dirty="0" err="1">
                <a:solidFill>
                  <a:srgbClr val="000000"/>
                </a:solidFill>
              </a:rPr>
              <a:t>celý</a:t>
            </a:r>
            <a:r>
              <a:rPr lang="en-US" dirty="0">
                <a:solidFill>
                  <a:srgbClr val="000000"/>
                </a:solidFill>
              </a:rPr>
              <a:t> workshop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DEMO</a:t>
            </a:r>
            <a:endParaRPr sz="4800" b="1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Bootstrap Grid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struktura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1527329" y="1347100"/>
            <a:ext cx="3748500" cy="54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&lt;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		    ...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     &lt;/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24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24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7" name="Google Shape;237;p43"/>
          <p:cNvCxnSpPr/>
          <p:nvPr/>
        </p:nvCxnSpPr>
        <p:spPr>
          <a:xfrm>
            <a:off x="1130603" y="1489228"/>
            <a:ext cx="0" cy="52887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43"/>
          <p:cNvSpPr txBox="1"/>
          <p:nvPr/>
        </p:nvSpPr>
        <p:spPr>
          <a:xfrm rot="-5400000">
            <a:off x="333975" y="1515051"/>
            <a:ext cx="1215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5727225" y="1560075"/>
            <a:ext cx="6072600" cy="2764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3"/>
          <p:cNvSpPr txBox="1"/>
          <p:nvPr/>
        </p:nvSpPr>
        <p:spPr>
          <a:xfrm>
            <a:off x="5727225" y="118842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Container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1" name="Google Shape;241;p43"/>
          <p:cNvSpPr/>
          <p:nvPr/>
        </p:nvSpPr>
        <p:spPr>
          <a:xfrm>
            <a:off x="6386850" y="2083575"/>
            <a:ext cx="4805700" cy="183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3"/>
          <p:cNvSpPr txBox="1"/>
          <p:nvPr/>
        </p:nvSpPr>
        <p:spPr>
          <a:xfrm>
            <a:off x="6386850" y="170677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Row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6575300" y="2334850"/>
            <a:ext cx="2099700" cy="1350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8868275" y="2334850"/>
            <a:ext cx="2099700" cy="1350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3"/>
          <p:cNvSpPr txBox="1"/>
          <p:nvPr/>
        </p:nvSpPr>
        <p:spPr>
          <a:xfrm>
            <a:off x="6643950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8963675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47" name="Google Shape;247;p43"/>
          <p:cNvCxnSpPr/>
          <p:nvPr/>
        </p:nvCxnSpPr>
        <p:spPr>
          <a:xfrm rot="10800000">
            <a:off x="5748025" y="5256050"/>
            <a:ext cx="9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43"/>
          <p:cNvSpPr txBox="1"/>
          <p:nvPr/>
        </p:nvSpPr>
        <p:spPr>
          <a:xfrm>
            <a:off x="6952225" y="4868650"/>
            <a:ext cx="48057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Pro názornost jsou použité pseudoznačky, které nejsou součástí normálního HTML. </a:t>
            </a:r>
            <a:b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&lt;container&gt;  →  &lt;div class=”container”&gt;, apod.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spcFirstLastPara="1" wrap="square" lIns="0" tIns="0" rIns="121900" bIns="12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”container”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celý grid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každý řádek musí být uvnitř kontejneru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dva typy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Macintosh PowerPoint</Application>
  <PresentationFormat>Širokoúhlá obrazovka</PresentationFormat>
  <Paragraphs>196</Paragraphs>
  <Slides>47</Slides>
  <Notes>47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Arial</vt:lpstr>
      <vt:lpstr>Roboto Mono Medium</vt:lpstr>
      <vt:lpstr>Amatic SC</vt:lpstr>
      <vt:lpstr>Calibri</vt:lpstr>
      <vt:lpstr>Open Sans Light</vt:lpstr>
      <vt:lpstr>Roboto Mono</vt:lpstr>
      <vt:lpstr>Open Sans</vt:lpstr>
      <vt:lpstr>Motiv Office</vt:lpstr>
      <vt:lpstr>BOOTSTRAP 5</vt:lpstr>
      <vt:lpstr>CSS Framework</vt:lpstr>
      <vt:lpstr>CSS framework</vt:lpstr>
      <vt:lpstr>CSS frameworky</vt:lpstr>
      <vt:lpstr>BOOTSTRAP 5</vt:lpstr>
      <vt:lpstr>Bootstrap 5</vt:lpstr>
      <vt:lpstr>DEMO</vt:lpstr>
      <vt:lpstr>Základní struktura</vt:lpstr>
      <vt:lpstr>Container</vt:lpstr>
      <vt:lpstr>Typy kontejneru</vt:lpstr>
      <vt:lpstr>Typy kontejneru</vt:lpstr>
      <vt:lpstr>DEMO</vt:lpstr>
      <vt:lpstr>Řádek - row</vt:lpstr>
      <vt:lpstr>Sloupce - col</vt:lpstr>
      <vt:lpstr>Sloupce - col</vt:lpstr>
      <vt:lpstr>Určení šířky sloupce pro breakpoint</vt:lpstr>
      <vt:lpstr>Určení šířky sloupce pro breakpoint</vt:lpstr>
      <vt:lpstr>Určení šířky sloupce pro breakpoint</vt:lpstr>
      <vt:lpstr>Určení šířky sloupce pro breakpoint</vt:lpstr>
      <vt:lpstr>Určení šířky sloupce pro breakpoint</vt:lpstr>
      <vt:lpstr>Mobile first</vt:lpstr>
      <vt:lpstr>Mobile first přístup</vt:lpstr>
      <vt:lpstr>Variabilní sloupce</vt:lpstr>
      <vt:lpstr>Jinak široký sloupec dle zařízení</vt:lpstr>
      <vt:lpstr>Šířka sloupce se dědí směrem nahoru</vt:lpstr>
      <vt:lpstr>Jinak široký sloupec dle zařízení</vt:lpstr>
      <vt:lpstr>Úkol</vt:lpstr>
      <vt:lpstr>Práce na projektu 1</vt:lpstr>
      <vt:lpstr>Úkol 1 - Responzivní obrázky, galerie</vt:lpstr>
      <vt:lpstr>Úkol 2 - Tabulka</vt:lpstr>
      <vt:lpstr>Úkol 3 - Utility classes #1</vt:lpstr>
      <vt:lpstr>Úkol 4 - Utility classes #2 - Margin a padding</vt:lpstr>
      <vt:lpstr>Práce na projektu 2</vt:lpstr>
      <vt:lpstr>Úkol 5 - Utility classes #3 - Flexbox</vt:lpstr>
      <vt:lpstr>Úkol 6 - Utility classes #4 - Skrývání prvků</vt:lpstr>
      <vt:lpstr>Aktivní komponenty</vt:lpstr>
      <vt:lpstr>Komponenty v Bootstrapu</vt:lpstr>
      <vt:lpstr>Aktivní komponenty</vt:lpstr>
      <vt:lpstr>Nastavení aktivních komponent</vt:lpstr>
      <vt:lpstr>Práce na projektu 3</vt:lpstr>
      <vt:lpstr>Úkol 7 - Obrázkový carousel</vt:lpstr>
      <vt:lpstr>Úkol 8 - Hlavní menu</vt:lpstr>
      <vt:lpstr>Práce na projektu 4</vt:lpstr>
      <vt:lpstr>Úkol 9 - Vlastní styly</vt:lpstr>
      <vt:lpstr>Úkol 10 - Vlastní styl / předefinování Bootstrap stylů</vt:lpstr>
      <vt:lpstr>Práce na projektu 5</vt:lpstr>
      <vt:lpstr>Úkol 11 - Stylování složitějších komponent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5</dc:title>
  <cp:lastModifiedBy>Michal Kučera</cp:lastModifiedBy>
  <cp:revision>1</cp:revision>
  <dcterms:modified xsi:type="dcterms:W3CDTF">2022-12-05T07:34:16Z</dcterms:modified>
</cp:coreProperties>
</file>